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766" r:id="rId2"/>
    <p:sldId id="911" r:id="rId3"/>
    <p:sldId id="842" r:id="rId4"/>
    <p:sldId id="781" r:id="rId5"/>
    <p:sldId id="1191" r:id="rId6"/>
    <p:sldId id="985" r:id="rId7"/>
    <p:sldId id="811" r:id="rId8"/>
    <p:sldId id="812" r:id="rId9"/>
    <p:sldId id="813" r:id="rId10"/>
    <p:sldId id="814" r:id="rId11"/>
    <p:sldId id="815" r:id="rId12"/>
    <p:sldId id="987" r:id="rId13"/>
    <p:sldId id="816" r:id="rId14"/>
    <p:sldId id="1192" r:id="rId15"/>
    <p:sldId id="683" r:id="rId16"/>
    <p:sldId id="1193" r:id="rId17"/>
    <p:sldId id="715" r:id="rId18"/>
    <p:sldId id="856" r:id="rId19"/>
    <p:sldId id="857" r:id="rId20"/>
    <p:sldId id="859" r:id="rId21"/>
    <p:sldId id="940" r:id="rId22"/>
    <p:sldId id="1149" r:id="rId23"/>
    <p:sldId id="1037" r:id="rId24"/>
    <p:sldId id="1185" r:id="rId25"/>
    <p:sldId id="1062" r:id="rId26"/>
    <p:sldId id="995" r:id="rId27"/>
    <p:sldId id="1167" r:id="rId28"/>
    <p:sldId id="1186" r:id="rId29"/>
    <p:sldId id="1102" r:id="rId30"/>
    <p:sldId id="1188" r:id="rId31"/>
    <p:sldId id="1189" r:id="rId32"/>
    <p:sldId id="1089" r:id="rId33"/>
    <p:sldId id="308" r:id="rId34"/>
    <p:sldId id="342" r:id="rId35"/>
    <p:sldId id="334" r:id="rId36"/>
    <p:sldId id="1184" r:id="rId37"/>
    <p:sldId id="1175" r:id="rId38"/>
    <p:sldId id="1164" r:id="rId39"/>
    <p:sldId id="1088" r:id="rId40"/>
    <p:sldId id="476" r:id="rId41"/>
    <p:sldId id="1080" r:id="rId42"/>
    <p:sldId id="1126" r:id="rId43"/>
    <p:sldId id="1190" r:id="rId44"/>
    <p:sldId id="1129" r:id="rId45"/>
    <p:sldId id="1082" r:id="rId46"/>
    <p:sldId id="1187" r:id="rId47"/>
    <p:sldId id="1031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6"/>
    <p:restoredTop sz="95072" autoAdjust="0"/>
  </p:normalViewPr>
  <p:slideViewPr>
    <p:cSldViewPr snapToGrid="0" snapToObjects="1">
      <p:cViewPr varScale="1">
        <p:scale>
          <a:sx n="69" d="100"/>
          <a:sy n="69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768" y="17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7A91A8-A648-C54D-95D5-74FDBDCBCD50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F7C882-4E24-2746-803E-57DDA05F7B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0533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3CFE2-7D04-1341-B01A-A5D008C8F7EC}" type="slidenum">
              <a:rPr lang="en-GB"/>
              <a:pPr eaLnBrk="1" hangingPunct="1"/>
              <a:t>2</a:t>
            </a:fld>
            <a:endParaRPr lang="en-GB" dirty="0"/>
          </a:p>
        </p:txBody>
      </p:sp>
      <p:sp>
        <p:nvSpPr>
          <p:cNvPr id="24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458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1D33950-DAC0-4346-8D3D-A9E11E1FD138}" type="slidenum">
              <a:rPr lang="en-GB" sz="1200"/>
              <a:pPr algn="r" eaLnBrk="1" hangingPunct="1"/>
              <a:t>2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xmlns="" val="21965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F7C882-4E24-2746-803E-57DDA05F7B6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7877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F7C882-4E24-2746-803E-57DDA05F7B6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161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4A16467A-7BCA-C744-A031-277484CE7B6C}" type="slidenum">
              <a:rPr lang="en-GB" altLang="x-none" sz="1200">
                <a:latin typeface="Times New Roman" charset="0"/>
              </a:rPr>
              <a:pPr eaLnBrk="1" hangingPunct="1"/>
              <a:t>3</a:t>
            </a:fld>
            <a:endParaRPr lang="en-GB" altLang="x-non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02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31878429-83B4-474F-8740-C7ADB0EDCE50}" type="slidenum">
              <a:rPr lang="en-GB"/>
              <a:pPr eaLnBrk="1" hangingPunct="1"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97893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x-none">
                <a:ea typeface="ＭＳ Ｐゴシック" charset="-128"/>
              </a:rPr>
              <a:t>Typical animal population has triangle age distribution as in 1911.  Humans now live too long and don</a:t>
            </a:r>
            <a:r>
              <a:rPr lang="en-US" altLang="en-US">
                <a:ea typeface="ＭＳ Ｐゴシック" charset="-128"/>
              </a:rPr>
              <a:t>’</a:t>
            </a:r>
            <a:r>
              <a:rPr lang="en-US" altLang="x-none">
                <a:ea typeface="ＭＳ Ｐゴシック" charset="-128"/>
              </a:rPr>
              <a:t>t breed enough!!!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07CBD94E-3A44-CE44-A1E6-2D443B435045}" type="slidenum">
              <a:rPr lang="en-GB" altLang="x-none" sz="1200">
                <a:latin typeface="Times New Roman" charset="0"/>
              </a:rPr>
              <a:pPr eaLnBrk="1" hangingPunct="1"/>
              <a:t>7</a:t>
            </a:fld>
            <a:endParaRPr lang="en-GB" altLang="x-non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35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x-none">
                <a:ea typeface="ＭＳ Ｐゴシック" charset="-128"/>
              </a:rPr>
              <a:t>Typical animal population has triangle age distribution as in 1911.  Humans now live too long and don</a:t>
            </a:r>
            <a:r>
              <a:rPr lang="en-US" altLang="en-US">
                <a:ea typeface="ＭＳ Ｐゴシック" charset="-128"/>
              </a:rPr>
              <a:t>’</a:t>
            </a:r>
            <a:r>
              <a:rPr lang="en-US" altLang="x-none">
                <a:ea typeface="ＭＳ Ｐゴシック" charset="-128"/>
              </a:rPr>
              <a:t>t breed enough!!!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9B24BEBC-1D72-C84F-A8C2-51CA22AF5488}" type="slidenum">
              <a:rPr lang="en-GB" altLang="x-none" sz="1200">
                <a:latin typeface="Times New Roman" charset="0"/>
              </a:rPr>
              <a:pPr eaLnBrk="1" hangingPunct="1"/>
              <a:t>8</a:t>
            </a:fld>
            <a:endParaRPr lang="en-GB" altLang="x-non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89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x-none">
                <a:ea typeface="ＭＳ Ｐゴシック" charset="-128"/>
              </a:rPr>
              <a:t>Typical animal population has triangle age distribution as in 1911.  Humans now live too long and don</a:t>
            </a:r>
            <a:r>
              <a:rPr lang="en-US" altLang="en-US">
                <a:ea typeface="ＭＳ Ｐゴシック" charset="-128"/>
              </a:rPr>
              <a:t>’</a:t>
            </a:r>
            <a:r>
              <a:rPr lang="en-US" altLang="x-none">
                <a:ea typeface="ＭＳ Ｐゴシック" charset="-128"/>
              </a:rPr>
              <a:t>t breed enough!!!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D6350254-AF92-AF41-85CF-97B51C243DA5}" type="slidenum">
              <a:rPr lang="en-GB" altLang="x-none" sz="1200">
                <a:latin typeface="Times New Roman" charset="0"/>
              </a:rPr>
              <a:pPr eaLnBrk="1" hangingPunct="1"/>
              <a:t>9</a:t>
            </a:fld>
            <a:endParaRPr lang="en-GB" altLang="x-non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87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ＭＳ Ｐゴシック" charset="-128"/>
              </a:rPr>
              <a:t>Typical animal population has triangle age distribution as in 1911.  Humans now live too long and don</a:t>
            </a:r>
            <a:r>
              <a:rPr lang="en-US" altLang="en-US">
                <a:ea typeface="ＭＳ Ｐゴシック" charset="-128"/>
              </a:rPr>
              <a:t>’</a:t>
            </a:r>
            <a:r>
              <a:rPr lang="en-US" altLang="x-none">
                <a:ea typeface="ＭＳ Ｐゴシック" charset="-128"/>
              </a:rPr>
              <a:t>t breed enough!!!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8209305E-36E9-D24A-B577-07D3DEFAEA11}" type="slidenum">
              <a:rPr lang="en-GB" altLang="x-none" sz="1200">
                <a:latin typeface="Times New Roman" charset="0"/>
              </a:rPr>
              <a:pPr eaLnBrk="1" hangingPunct="1"/>
              <a:t>10</a:t>
            </a:fld>
            <a:endParaRPr lang="en-GB" altLang="x-non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1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x-none">
              <a:ea typeface="ＭＳ Ｐゴシック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53BA79FF-D4DB-8C48-A430-D221BFCAA20F}" type="slidenum">
              <a:rPr lang="en-GB" altLang="x-none" sz="1200"/>
              <a:pPr eaLnBrk="1" hangingPunct="1"/>
              <a:t>13</a:t>
            </a:fld>
            <a:endParaRPr lang="en-GB" altLang="x-none" sz="1200"/>
          </a:p>
        </p:txBody>
      </p:sp>
    </p:spTree>
    <p:extLst>
      <p:ext uri="{BB962C8B-B14F-4D97-AF65-F5344CB8AC3E}">
        <p14:creationId xmlns:p14="http://schemas.microsoft.com/office/powerpoint/2010/main" xmlns="" val="3707252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But – are world leaders in hip fracture care.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EA464D-84FB-AA4D-88EF-044CDE56D58A}" type="slidenum">
              <a:rPr lang="en-GB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sz="1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4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F8BEA-067C-D448-9C99-1F154F5FD73B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56499-AD0A-7E45-835E-CBB096ACE4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746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B9B08-FC27-564F-97C1-A420777CB919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FE6E-E6ED-664D-8592-B9268F92C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263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9C3B7-8C92-8F43-B42D-134C82319E82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EFD1F-26B7-464E-9B22-859B2EF7F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8965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2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D8B5E-90F3-7343-8345-884FC0ECE23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6560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8BA78-1CFC-3243-9259-66E66DCB1A92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2791-1ED5-6748-A642-A763ED1180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132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EEB8E-8720-4543-B32E-89007E03AEAA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717F5-A7DC-4241-BEEF-CF2A4C580F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677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11103-C927-A340-BB72-71CDB4FE72ED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97D24-4FDC-D745-A00E-8E63827FAD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024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C0178-2236-B848-AAA2-9E3739127DA1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5DA36-F282-134A-A6B2-72BE970EE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471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5726-4A49-F34E-A763-88E5FB1AA2FB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3C90D-01B3-E144-A253-21EF18AEB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139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DED53-92AD-044D-96CC-A58A17A00A88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82A20-2D62-324F-A073-2A3D84883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761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5542-8940-6C43-8C16-14BDE4CD095D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A1C02-510A-0544-97FD-B1AF28D3F2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790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88B83-CDA5-994E-A704-2E157AC5F110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0AB7D-4DAD-0D40-B987-A3AB220449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477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D2ACBB-A7A3-4D48-9B4C-35999CC3DBAE}" type="datetimeFigureOut">
              <a:rPr lang="en-US"/>
              <a:pPr>
                <a:defRPr/>
              </a:pPr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2FE280-676A-5841-8D03-348403BB0D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3942" y="4406499"/>
            <a:ext cx="3084545" cy="1648189"/>
            <a:chOff x="4465790" y="1496110"/>
            <a:chExt cx="5435999" cy="2570564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auto">
            <a:xfrm>
              <a:off x="5534526" y="1496110"/>
              <a:ext cx="3296654" cy="90857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lvl1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ＭＳ Ｐゴシック" charset="0"/>
                  <a:cs typeface="ＭＳ Ｐゴシック" charset="0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dirty="0"/>
                <a:t>#ScotHipAudit</a:t>
              </a:r>
            </a:p>
          </p:txBody>
        </p:sp>
        <p:pic>
          <p:nvPicPr>
            <p:cNvPr id="5" name="Picture 4" descr="twitter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465790" y="1523024"/>
              <a:ext cx="1337186" cy="881661"/>
            </a:xfrm>
            <a:prstGeom prst="rect">
              <a:avLst/>
            </a:prstGeom>
          </p:spPr>
        </p:pic>
        <p:sp>
          <p:nvSpPr>
            <p:cNvPr id="6" name="Subtitle 5"/>
            <p:cNvSpPr txBox="1">
              <a:spLocks/>
            </p:cNvSpPr>
            <p:nvPr/>
          </p:nvSpPr>
          <p:spPr bwMode="auto">
            <a:xfrm>
              <a:off x="6010718" y="2895604"/>
              <a:ext cx="3891071" cy="11710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dirty="0">
                  <a:latin typeface="+mj-lt"/>
                </a:rPr>
                <a:t>www.shfa.scot.nhs.uk</a:t>
              </a:r>
            </a:p>
          </p:txBody>
        </p:sp>
        <p:pic>
          <p:nvPicPr>
            <p:cNvPr id="7" name="Picture 6" descr="www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465790" y="2636447"/>
              <a:ext cx="1340468" cy="1081311"/>
            </a:xfrm>
            <a:prstGeom prst="rect">
              <a:avLst/>
            </a:prstGeom>
          </p:spPr>
        </p:pic>
      </p:grp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014947" y="2272257"/>
            <a:ext cx="494228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Mr. Graeme Holt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cs typeface="Calibri" charset="0"/>
              </a:rPr>
              <a:t>NHS Ayrshire and Arran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394" y="278365"/>
            <a:ext cx="3802197" cy="53006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E2127E-6AF6-D64E-93F4-FFD6159AD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1882" y="5901495"/>
            <a:ext cx="895350" cy="809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03BC420-909C-6649-BE2B-8D55D7F93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321" y="5677773"/>
            <a:ext cx="933450" cy="104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98C697-E33D-6448-8FF3-887F95C01D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1430" y="321024"/>
            <a:ext cx="3605145" cy="51164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E14BC82-49B3-5346-B8E4-DAEA0BF76AA0}"/>
              </a:ext>
            </a:extLst>
          </p:cNvPr>
          <p:cNvSpPr/>
          <p:nvPr/>
        </p:nvSpPr>
        <p:spPr>
          <a:xfrm>
            <a:off x="4404852" y="348685"/>
            <a:ext cx="41624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cs typeface="Calibri" charset="0"/>
              </a:rPr>
              <a:t>The Scottish Hip Fracture Audit </a:t>
            </a:r>
          </a:p>
        </p:txBody>
      </p:sp>
    </p:spTree>
    <p:extLst>
      <p:ext uri="{BB962C8B-B14F-4D97-AF65-F5344CB8AC3E}">
        <p14:creationId xmlns:p14="http://schemas.microsoft.com/office/powerpoint/2010/main" xmlns="" val="64389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 charset="0"/>
                <a:cs typeface="+mj-cs"/>
              </a:rPr>
              <a:t>Scottish population 1911 - 2031</a:t>
            </a:r>
          </a:p>
        </p:txBody>
      </p:sp>
      <p:pic>
        <p:nvPicPr>
          <p:cNvPr id="50178" name="Picture 2" descr="Screen Shot 2014-03-25 at 17.18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3350" y="1196975"/>
            <a:ext cx="6264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946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Screen Shot 2016-03-29 at 22.27.4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03288"/>
            <a:ext cx="91440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604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AC3FED-9B9C-D14E-99D5-D5EADF6F5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4" y="408553"/>
            <a:ext cx="9027655" cy="63912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89DD2A4-BE2C-7E41-987F-53FB4EFA222F}"/>
              </a:ext>
            </a:extLst>
          </p:cNvPr>
          <p:cNvSpPr/>
          <p:nvPr/>
        </p:nvSpPr>
        <p:spPr>
          <a:xfrm>
            <a:off x="7299960" y="1996440"/>
            <a:ext cx="213360" cy="19812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B9F0E1-0885-3447-BF44-4AE5C437092B}"/>
              </a:ext>
            </a:extLst>
          </p:cNvPr>
          <p:cNvSpPr txBox="1"/>
          <p:nvPr/>
        </p:nvSpPr>
        <p:spPr>
          <a:xfrm>
            <a:off x="7406640" y="2315205"/>
            <a:ext cx="14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85 % increase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3EFC68A-883F-404F-8ABD-B817D7019B88}"/>
              </a:ext>
            </a:extLst>
          </p:cNvPr>
          <p:cNvSpPr/>
          <p:nvPr/>
        </p:nvSpPr>
        <p:spPr>
          <a:xfrm>
            <a:off x="1470660" y="3568623"/>
            <a:ext cx="213360" cy="19812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FF4CB03-AED3-3C47-AA45-BA3AF11C0D90}"/>
              </a:ext>
            </a:extLst>
          </p:cNvPr>
          <p:cNvCxnSpPr/>
          <p:nvPr/>
        </p:nvCxnSpPr>
        <p:spPr>
          <a:xfrm flipV="1">
            <a:off x="4630171" y="1676400"/>
            <a:ext cx="0" cy="398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88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620713"/>
            <a:ext cx="8229600" cy="57689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dirty="0">
                <a:solidFill>
                  <a:srgbClr val="000000"/>
                </a:solidFill>
              </a:rPr>
              <a:t>By 2035 - increase in the number of hip fractures by 85% from 1999 numbers.</a:t>
            </a:r>
          </a:p>
          <a:p>
            <a:pPr eaLnBrk="1" hangingPunct="1">
              <a:lnSpc>
                <a:spcPct val="110000"/>
              </a:lnSpc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>
                <a:solidFill>
                  <a:srgbClr val="000000"/>
                </a:solidFill>
              </a:rPr>
              <a:t>Scotland increase from 7500 to 13 000 cases per annum. </a:t>
            </a:r>
          </a:p>
          <a:p>
            <a:pPr eaLnBrk="1" hangingPunct="1">
              <a:lnSpc>
                <a:spcPct val="110000"/>
              </a:lnSpc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By 2031 number of bed days will increase by 80%.</a:t>
            </a:r>
          </a:p>
          <a:p>
            <a:pPr eaLnBrk="1" hangingPunct="1"/>
            <a:endParaRPr lang="en-US" altLang="x-none" sz="2400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/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Requires an additional </a:t>
            </a:r>
            <a:r>
              <a:rPr lang="en-US" altLang="x-none" i="1" dirty="0">
                <a:solidFill>
                  <a:srgbClr val="000000"/>
                </a:solidFill>
                <a:ea typeface="ＭＳ Ｐゴシック" charset="-128"/>
              </a:rPr>
              <a:t>475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hospital beds in Scotland – hospital the size of Crosshouse Hospital.</a:t>
            </a:r>
          </a:p>
          <a:p>
            <a:pPr marL="0" indent="0" eaLnBrk="1" hangingPunct="1">
              <a:buNone/>
            </a:pPr>
            <a:endParaRPr lang="en-US" altLang="x-none" sz="2400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/>
            <a:r>
              <a:rPr lang="en-US" altLang="x-none" dirty="0">
                <a:ea typeface="ＭＳ Ｐゴシック" charset="-128"/>
              </a:rPr>
              <a:t>Cost increase from £200  million to £ 600 million.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07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D22C5-46D2-E94F-9C25-6D3B04C2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96D91E-33AB-2F49-8B50-6CF43618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Scotland was the first country in the world to have an evidence based guideline to treat hip fractures AND a prospective audit.</a:t>
            </a:r>
          </a:p>
          <a:p>
            <a:endParaRPr lang="en-GB" dirty="0"/>
          </a:p>
          <a:p>
            <a:r>
              <a:rPr lang="en-GB" dirty="0"/>
              <a:t>Started 1998.</a:t>
            </a:r>
          </a:p>
          <a:p>
            <a:endParaRPr lang="en-GB" dirty="0"/>
          </a:p>
          <a:p>
            <a:r>
              <a:rPr lang="en-GB" dirty="0"/>
              <a:t>Were a world leader in hip fracture care.</a:t>
            </a:r>
          </a:p>
        </p:txBody>
      </p:sp>
    </p:spTree>
    <p:extLst>
      <p:ext uri="{BB962C8B-B14F-4D97-AF65-F5344CB8AC3E}">
        <p14:creationId xmlns:p14="http://schemas.microsoft.com/office/powerpoint/2010/main" xmlns="" val="150721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57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8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716198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2F791-1E25-E04E-ACEA-601008FA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27664-716C-D742-B33E-C6162ADA2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2008 the audit was discontinued.</a:t>
            </a:r>
          </a:p>
          <a:p>
            <a:endParaRPr lang="en-GB" dirty="0"/>
          </a:p>
          <a:p>
            <a:r>
              <a:rPr lang="en-GB" dirty="0"/>
              <a:t>What was the effect?</a:t>
            </a:r>
          </a:p>
        </p:txBody>
      </p:sp>
    </p:spTree>
    <p:extLst>
      <p:ext uri="{BB962C8B-B14F-4D97-AF65-F5344CB8AC3E}">
        <p14:creationId xmlns:p14="http://schemas.microsoft.com/office/powerpoint/2010/main" xmlns="" val="402253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Screen Shot 2016-03-28 at 11.39.4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23825" y="0"/>
            <a:ext cx="8891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883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Screen Shot 2016-08-17 at 19.4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7078" y="1911738"/>
            <a:ext cx="8424862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5010383" y="2040364"/>
            <a:ext cx="0" cy="259556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7013" y="141288"/>
            <a:ext cx="847492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x-none" sz="3600">
                <a:ea typeface="ＭＳ Ｐゴシック" charset="-128"/>
              </a:rPr>
              <a:t>Time in Emergency Department</a:t>
            </a:r>
          </a:p>
        </p:txBody>
      </p:sp>
    </p:spTree>
    <p:extLst>
      <p:ext uri="{BB962C8B-B14F-4D97-AF65-F5344CB8AC3E}">
        <p14:creationId xmlns:p14="http://schemas.microsoft.com/office/powerpoint/2010/main" xmlns="" val="104455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Screen Shot 2016-08-17 at 19.43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575" y="1846418"/>
            <a:ext cx="7605713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5132427" y="1768359"/>
            <a:ext cx="12700" cy="346233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7013" y="52080"/>
            <a:ext cx="847492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x-none" sz="3600">
                <a:ea typeface="ＭＳ Ｐゴシック" charset="-128"/>
              </a:rPr>
              <a:t>Time to Surgery</a:t>
            </a:r>
          </a:p>
        </p:txBody>
      </p:sp>
    </p:spTree>
    <p:extLst>
      <p:ext uri="{BB962C8B-B14F-4D97-AF65-F5344CB8AC3E}">
        <p14:creationId xmlns:p14="http://schemas.microsoft.com/office/powerpoint/2010/main" xmlns="" val="246593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7" y="379581"/>
            <a:ext cx="8137525" cy="1066800"/>
          </a:xfrm>
          <a:noFill/>
        </p:spPr>
        <p:txBody>
          <a:bodyPr anchor="b"/>
          <a:lstStyle/>
          <a:p>
            <a:pPr algn="l" eaLnBrk="1" hangingPunct="1"/>
            <a:r>
              <a:rPr lang="en-CA" sz="3600" dirty="0">
                <a:latin typeface="Arial" charset="0"/>
              </a:rPr>
              <a:t>Hip Fractures: </a:t>
            </a:r>
            <a:br>
              <a:rPr lang="en-CA" sz="3600" dirty="0">
                <a:latin typeface="Arial" charset="0"/>
              </a:rPr>
            </a:br>
            <a:r>
              <a:rPr lang="en-CA" sz="3600" dirty="0">
                <a:latin typeface="Arial" charset="0"/>
              </a:rPr>
              <a:t>A Scottish perspective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5861" y="2376703"/>
            <a:ext cx="6894039" cy="4330485"/>
          </a:xfrm>
          <a:noFill/>
        </p:spPr>
        <p:txBody>
          <a:bodyPr/>
          <a:lstStyle/>
          <a:p>
            <a:pPr eaLnBrk="1" hangingPunct="1"/>
            <a:r>
              <a:rPr lang="en-GB" sz="2800" dirty="0">
                <a:solidFill>
                  <a:srgbClr val="000000"/>
                </a:solidFill>
                <a:latin typeface="+mj-lt"/>
              </a:rPr>
              <a:t>22 cases per day.</a:t>
            </a:r>
          </a:p>
          <a:p>
            <a:pPr eaLnBrk="1" hangingPunct="1"/>
            <a:endParaRPr lang="en-GB" sz="140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n-GB" sz="2800" dirty="0">
                <a:solidFill>
                  <a:srgbClr val="000000"/>
                </a:solidFill>
                <a:latin typeface="+mj-lt"/>
              </a:rPr>
              <a:t>140 000 NHS bed days per year.</a:t>
            </a:r>
            <a:endParaRPr lang="en-GB" sz="1200" dirty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buNone/>
            </a:pPr>
            <a:endParaRPr lang="en-GB" sz="1400" dirty="0">
              <a:latin typeface="+mj-lt"/>
            </a:endParaRPr>
          </a:p>
          <a:p>
            <a:pPr eaLnBrk="1" hangingPunct="1"/>
            <a:r>
              <a:rPr lang="en-GB" sz="2800" dirty="0">
                <a:latin typeface="+mj-lt"/>
              </a:rPr>
              <a:t>£200 million care cost per annum.</a:t>
            </a:r>
          </a:p>
          <a:p>
            <a:pPr eaLnBrk="1" hangingPunct="1"/>
            <a:endParaRPr lang="en-GB" sz="1400" dirty="0">
              <a:latin typeface="+mj-lt"/>
            </a:endParaRPr>
          </a:p>
          <a:p>
            <a:pPr eaLnBrk="1" hangingPunct="1"/>
            <a:r>
              <a:rPr lang="en-GB" sz="2800" dirty="0">
                <a:latin typeface="+mj-lt"/>
              </a:rPr>
              <a:t>More bed days than MI/CVA combined.</a:t>
            </a:r>
          </a:p>
          <a:p>
            <a:pPr marL="0" indent="0" eaLnBrk="1" hangingPunct="1">
              <a:buNone/>
            </a:pPr>
            <a:endParaRPr lang="en-GB" sz="1400" dirty="0">
              <a:latin typeface="+mj-lt"/>
            </a:endParaRPr>
          </a:p>
          <a:p>
            <a:pPr eaLnBrk="1" hangingPunct="1"/>
            <a:r>
              <a:rPr lang="en-GB" sz="2800" dirty="0">
                <a:latin typeface="+mj-lt"/>
              </a:rPr>
              <a:t>&gt;85% of total cost of all fragility fractures.</a:t>
            </a:r>
          </a:p>
          <a:p>
            <a:pPr eaLnBrk="1" hangingPunct="1"/>
            <a:endParaRPr lang="en-GB" sz="2800" dirty="0">
              <a:latin typeface="Arial" charset="0"/>
            </a:endParaRPr>
          </a:p>
          <a:p>
            <a:pPr eaLnBrk="1" hangingPunct="1"/>
            <a:endParaRPr lang="en-GB" dirty="0">
              <a:latin typeface="Arial" charset="0"/>
            </a:endParaRPr>
          </a:p>
          <a:p>
            <a:pPr marL="0" indent="0" eaLnBrk="1" hangingPunct="1">
              <a:buNone/>
            </a:pPr>
            <a:endParaRPr lang="en-GB" sz="2400" dirty="0">
              <a:latin typeface="Arial" charset="0"/>
            </a:endParaRPr>
          </a:p>
          <a:p>
            <a:pPr eaLnBrk="1" hangingPunct="1"/>
            <a:endParaRPr lang="en-GB" sz="2400" dirty="0">
              <a:latin typeface="Arial" charset="0"/>
            </a:endParaRPr>
          </a:p>
          <a:p>
            <a:pPr eaLnBrk="1" hangingPunct="1"/>
            <a:endParaRPr lang="en-GB" sz="2400" dirty="0">
              <a:latin typeface="Arial" charset="0"/>
            </a:endParaRPr>
          </a:p>
          <a:p>
            <a:pPr eaLnBrk="1" hangingPunct="1"/>
            <a:endParaRPr lang="en-CA" sz="2800" dirty="0">
              <a:latin typeface="Arial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089900" y="6511929"/>
            <a:ext cx="946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2738A817-6015-434E-9786-E80664FD3D9D}" type="slidenum">
              <a:rPr lang="en-CA" sz="900">
                <a:solidFill>
                  <a:srgbClr val="009966"/>
                </a:solidFill>
              </a:rPr>
              <a:pPr algn="r"/>
              <a:t>2</a:t>
            </a:fld>
            <a:endParaRPr lang="en-CA" sz="900" dirty="0">
              <a:solidFill>
                <a:srgbClr val="00996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08BF01-251A-1845-9DFE-DC2F59AFE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1882" y="5901495"/>
            <a:ext cx="895350" cy="80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A5123A-97BD-0F41-AE2D-6DE6CA8C0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321" y="5677773"/>
            <a:ext cx="933450" cy="1047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CDFCC-1F78-0349-9E08-3DD8D7A57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098" y="8088"/>
            <a:ext cx="3435902" cy="192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446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Screen Shot 2016-08-17 at 19.4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5788" y="1690224"/>
            <a:ext cx="8389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5065713" y="2037770"/>
            <a:ext cx="14287" cy="34607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7013" y="141288"/>
            <a:ext cx="847492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x-none" sz="3600">
                <a:ea typeface="ＭＳ Ｐゴシック" charset="-128"/>
              </a:rPr>
              <a:t>30/120 Day Mortality</a:t>
            </a:r>
          </a:p>
        </p:txBody>
      </p:sp>
    </p:spTree>
    <p:extLst>
      <p:ext uri="{BB962C8B-B14F-4D97-AF65-F5344CB8AC3E}">
        <p14:creationId xmlns:p14="http://schemas.microsoft.com/office/powerpoint/2010/main" xmlns="" val="2543642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Screen Shot 2014-03-27 at 16.10.5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47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218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6732F9-80F7-CB43-88F0-194226557739}"/>
              </a:ext>
            </a:extLst>
          </p:cNvPr>
          <p:cNvGrpSpPr/>
          <p:nvPr/>
        </p:nvGrpSpPr>
        <p:grpSpPr>
          <a:xfrm>
            <a:off x="528959" y="320453"/>
            <a:ext cx="7789541" cy="5038947"/>
            <a:chOff x="135259" y="422053"/>
            <a:chExt cx="8440863" cy="54431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CF3AA0C-252F-E44C-B84D-63CA7B37FBCE}"/>
                </a:ext>
              </a:extLst>
            </p:cNvPr>
            <p:cNvSpPr/>
            <p:nvPr/>
          </p:nvSpPr>
          <p:spPr>
            <a:xfrm>
              <a:off x="135259" y="422053"/>
              <a:ext cx="4097107" cy="531254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53FA2BC-62DC-A146-9F5E-19C469738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76297" y="513399"/>
              <a:ext cx="3815029" cy="51298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520C8EE-D7EE-444B-BB83-7EBC5312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579758" y="422053"/>
              <a:ext cx="3996364" cy="544317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46D357-A7B9-E54E-A28D-E0F8FB2C3911}"/>
              </a:ext>
            </a:extLst>
          </p:cNvPr>
          <p:cNvSpPr txBox="1"/>
          <p:nvPr/>
        </p:nvSpPr>
        <p:spPr>
          <a:xfrm>
            <a:off x="528959" y="5745479"/>
            <a:ext cx="6507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93% of all hip fractures in Scotland.</a:t>
            </a:r>
          </a:p>
        </p:txBody>
      </p:sp>
    </p:spTree>
    <p:extLst>
      <p:ext uri="{BB962C8B-B14F-4D97-AF65-F5344CB8AC3E}">
        <p14:creationId xmlns:p14="http://schemas.microsoft.com/office/powerpoint/2010/main" xmlns="" val="2310659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4" descr="Screen Shot 2016-08-17 at 20.27.4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1169639"/>
            <a:ext cx="4603195" cy="275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 descr="Screen Shot 2016-08-17 at 20.27.5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03195" y="1169638"/>
            <a:ext cx="4540806" cy="44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7"/>
          <p:cNvSpPr txBox="1">
            <a:spLocks noChangeArrowheads="1"/>
          </p:cNvSpPr>
          <p:nvPr/>
        </p:nvSpPr>
        <p:spPr bwMode="auto">
          <a:xfrm>
            <a:off x="486995" y="197355"/>
            <a:ext cx="768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Multi-disciplinary Steering Group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970F32-067B-9D4C-A4DE-9E3B6181A26A}"/>
              </a:ext>
            </a:extLst>
          </p:cNvPr>
          <p:cNvGrpSpPr/>
          <p:nvPr/>
        </p:nvGrpSpPr>
        <p:grpSpPr>
          <a:xfrm>
            <a:off x="0" y="5713107"/>
            <a:ext cx="9028281" cy="1047750"/>
            <a:chOff x="311704" y="5684090"/>
            <a:chExt cx="9028281" cy="1047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8C00D04-5943-BF45-A606-9F8C8657C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444635" y="5922215"/>
              <a:ext cx="895350" cy="8096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A5727C3-6685-3142-A4F9-866E588A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1704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313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467E92-FE8E-4143-A062-A2A4C0116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69353" y="414290"/>
            <a:ext cx="4349086" cy="6223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DAF476-1655-9242-8C28-90D2DD26B9E3}"/>
              </a:ext>
            </a:extLst>
          </p:cNvPr>
          <p:cNvSpPr/>
          <p:nvPr/>
        </p:nvSpPr>
        <p:spPr>
          <a:xfrm>
            <a:off x="1081711" y="290723"/>
            <a:ext cx="4436728" cy="63465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4F2DF6-5E28-BF4D-BB4F-739B16A5B4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28929" y="1966069"/>
            <a:ext cx="3299352" cy="29958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8008BF5-41E1-C244-8DCF-30E5C4DB3987}"/>
              </a:ext>
            </a:extLst>
          </p:cNvPr>
          <p:cNvGrpSpPr/>
          <p:nvPr/>
        </p:nvGrpSpPr>
        <p:grpSpPr>
          <a:xfrm>
            <a:off x="0" y="5713107"/>
            <a:ext cx="9028281" cy="1047750"/>
            <a:chOff x="311704" y="5684090"/>
            <a:chExt cx="9028281" cy="1047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64E2962-8868-5641-9456-568B2D5A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444635" y="5922215"/>
              <a:ext cx="895350" cy="8096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BC9668-58CA-B74A-8EF5-CAA280BFF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1704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16333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4AFFCB-BA73-E748-8C65-BA620EF0C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237" y="574325"/>
            <a:ext cx="8725999" cy="5584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46" y="-8790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Mortality after hip fracture.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9613FC-FC6E-F448-AAD0-74ABBDB0D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1882" y="5901495"/>
            <a:ext cx="895350" cy="80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A1084F-87E7-414A-9A14-22E91BD2E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321" y="5677773"/>
            <a:ext cx="9334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7403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Gains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34" y="1573134"/>
            <a:ext cx="8403166" cy="44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75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75FE9B-2D66-8E4B-9162-840B5E51F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5465" y="0"/>
            <a:ext cx="777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763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B2E1750-B7B5-624D-B997-E87979092963}"/>
              </a:ext>
            </a:extLst>
          </p:cNvPr>
          <p:cNvGrpSpPr/>
          <p:nvPr/>
        </p:nvGrpSpPr>
        <p:grpSpPr>
          <a:xfrm>
            <a:off x="775340" y="1436913"/>
            <a:ext cx="7715518" cy="5068389"/>
            <a:chOff x="135259" y="422053"/>
            <a:chExt cx="8680631" cy="57697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CF3AA0C-252F-E44C-B84D-63CA7B37FBCE}"/>
                </a:ext>
              </a:extLst>
            </p:cNvPr>
            <p:cNvSpPr/>
            <p:nvPr/>
          </p:nvSpPr>
          <p:spPr>
            <a:xfrm>
              <a:off x="135259" y="422053"/>
              <a:ext cx="4332238" cy="576974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53FA2BC-62DC-A146-9F5E-19C469738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47520" y="545224"/>
              <a:ext cx="4107716" cy="55234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520C8EE-D7EE-444B-BB83-7EBC5312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579758" y="422053"/>
              <a:ext cx="4236132" cy="576974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E788AC4-86E2-8646-8D10-D479A9152C8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Annual Report</a:t>
            </a:r>
          </a:p>
        </p:txBody>
      </p:sp>
    </p:spTree>
    <p:extLst>
      <p:ext uri="{BB962C8B-B14F-4D97-AF65-F5344CB8AC3E}">
        <p14:creationId xmlns:p14="http://schemas.microsoft.com/office/powerpoint/2010/main" xmlns="" val="3134576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229E2CD-BDD1-794F-A60C-071C68E35C27}"/>
              </a:ext>
            </a:extLst>
          </p:cNvPr>
          <p:cNvSpPr txBox="1">
            <a:spLocks/>
          </p:cNvSpPr>
          <p:nvPr/>
        </p:nvSpPr>
        <p:spPr bwMode="auto">
          <a:xfrm>
            <a:off x="565079" y="609600"/>
            <a:ext cx="82296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Realtime feedback</a:t>
            </a:r>
          </a:p>
        </p:txBody>
      </p:sp>
      <p:pic>
        <p:nvPicPr>
          <p:cNvPr id="6" name="Picture 5" descr="Screen Shot 2015-02-18 at 18.43.36.png">
            <a:extLst>
              <a:ext uri="{FF2B5EF4-FFF2-40B4-BE49-F238E27FC236}">
                <a16:creationId xmlns:a16="http://schemas.microsoft.com/office/drawing/2014/main" xmlns="" id="{3B876703-DA66-1849-8B0A-5E43D79B1E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967276"/>
            <a:ext cx="9170482" cy="39383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37E25FB-9206-8C4C-85D3-1C973F7B7719}"/>
              </a:ext>
            </a:extLst>
          </p:cNvPr>
          <p:cNvGrpSpPr/>
          <p:nvPr/>
        </p:nvGrpSpPr>
        <p:grpSpPr>
          <a:xfrm>
            <a:off x="311704" y="5684090"/>
            <a:ext cx="8554504" cy="1047750"/>
            <a:chOff x="311704" y="5684090"/>
            <a:chExt cx="8554504" cy="1047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D2C4BF0-9563-8A4C-933B-EE25A090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970858" y="5803153"/>
              <a:ext cx="895350" cy="8096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2CAF889-BA6B-0B44-9D31-82626EC93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1704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2517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>
                <a:latin typeface="CG Omega" charset="0"/>
                <a:ea typeface="+mj-ea"/>
                <a:cs typeface="+mj-cs"/>
              </a:rPr>
              <a:t>	</a:t>
            </a:r>
            <a:br>
              <a:rPr lang="en-GB" b="1">
                <a:latin typeface="CG Omega" charset="0"/>
                <a:ea typeface="+mj-ea"/>
                <a:cs typeface="+mj-cs"/>
              </a:rPr>
            </a:br>
            <a:endParaRPr lang="en-GB">
              <a:latin typeface="CG Omega" charset="0"/>
              <a:ea typeface="+mj-ea"/>
              <a:cs typeface="+mj-cs"/>
            </a:endParaRPr>
          </a:p>
        </p:txBody>
      </p:sp>
      <p:grpSp>
        <p:nvGrpSpPr>
          <p:cNvPr id="39938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1" cy="6858000"/>
          </a:xfrm>
        </p:grpSpPr>
        <p:pic>
          <p:nvPicPr>
            <p:cNvPr id="3994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99992" cy="443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856" y="0"/>
              <a:ext cx="4725144" cy="450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208389" y="2922388"/>
              <a:ext cx="3371232" cy="449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9" name="Picture 6" descr="prxh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6434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1973263"/>
            <a:ext cx="81422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4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audit hip fractures?</a:t>
            </a:r>
          </a:p>
        </p:txBody>
      </p:sp>
    </p:spTree>
    <p:extLst>
      <p:ext uri="{BB962C8B-B14F-4D97-AF65-F5344CB8AC3E}">
        <p14:creationId xmlns:p14="http://schemas.microsoft.com/office/powerpoint/2010/main" xmlns="" val="1132020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100DE-0D72-D341-A701-3E55DDA25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35977" y="2801983"/>
            <a:ext cx="5408023" cy="4056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AB11C5-E6F2-B54A-9DF7-988D76A03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6727371" cy="36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575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99A86E-A13C-6A4B-8AC4-C710872E75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7329" y="0"/>
            <a:ext cx="706934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55DAB9-8905-C045-BBA4-F414091855A5}"/>
              </a:ext>
            </a:extLst>
          </p:cNvPr>
          <p:cNvGrpSpPr/>
          <p:nvPr/>
        </p:nvGrpSpPr>
        <p:grpSpPr>
          <a:xfrm>
            <a:off x="103879" y="5684090"/>
            <a:ext cx="8936241" cy="1047750"/>
            <a:chOff x="103879" y="5684090"/>
            <a:chExt cx="8936241" cy="1047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92E25F9-EB45-8B4B-B20B-1CCF7149E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144770" y="5922215"/>
              <a:ext cx="895350" cy="8096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21A2FD3-8F6C-C242-AC5B-888EDD0D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3879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10208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B7D51-F979-994E-9877-4CAA9C95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Complication Reporting/Outlier Identification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73755E-3BD0-6443-BCAB-13AB5E74C4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718859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4219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Website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36691" y="1554558"/>
            <a:ext cx="6270625" cy="4355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46136" y="5854536"/>
            <a:ext cx="895350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21" y="5616411"/>
            <a:ext cx="9334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9537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30193" y="5885725"/>
            <a:ext cx="895350" cy="80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7620" y="5603711"/>
            <a:ext cx="933450" cy="1047750"/>
          </a:xfrm>
          <a:prstGeom prst="rect">
            <a:avLst/>
          </a:prstGeom>
        </p:spPr>
      </p:pic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11203" y="1096563"/>
            <a:ext cx="6834937" cy="481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64053AC-12DC-1848-9034-C52468A1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11" y="0"/>
            <a:ext cx="8229600" cy="1143000"/>
          </a:xfrm>
        </p:spPr>
        <p:txBody>
          <a:bodyPr/>
          <a:lstStyle/>
          <a:p>
            <a:r>
              <a:rPr lang="en-GB" dirty="0"/>
              <a:t>Quarterly Spotlight</a:t>
            </a:r>
          </a:p>
        </p:txBody>
      </p:sp>
    </p:spTree>
    <p:extLst>
      <p:ext uri="{BB962C8B-B14F-4D97-AF65-F5344CB8AC3E}">
        <p14:creationId xmlns:p14="http://schemas.microsoft.com/office/powerpoint/2010/main" xmlns="" val="3402858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46136" y="5824373"/>
            <a:ext cx="895350" cy="80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720" y="5705311"/>
            <a:ext cx="933450" cy="1047750"/>
          </a:xfrm>
          <a:prstGeom prst="rect">
            <a:avLst/>
          </a:prstGeom>
        </p:spPr>
      </p:pic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1228965" y="1702497"/>
            <a:ext cx="6680376" cy="4707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1430ED2-0BAF-A444-B436-0BC146DED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53" y="342900"/>
            <a:ext cx="8229600" cy="1143000"/>
          </a:xfrm>
        </p:spPr>
        <p:txBody>
          <a:bodyPr/>
          <a:lstStyle/>
          <a:p>
            <a:r>
              <a:rPr lang="en-GB" dirty="0"/>
              <a:t>Patient Information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563845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9FD7F-47C9-AC4B-AD3F-6761957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we making a difference?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27D6E6-CD18-5842-846D-AC9DB4F0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38" y="1941106"/>
            <a:ext cx="6015809" cy="44998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AC7D15B-7AE5-E44A-A7EA-E3694AF325DE}"/>
              </a:ext>
            </a:extLst>
          </p:cNvPr>
          <p:cNvGrpSpPr/>
          <p:nvPr/>
        </p:nvGrpSpPr>
        <p:grpSpPr>
          <a:xfrm>
            <a:off x="311704" y="5684090"/>
            <a:ext cx="8554504" cy="1047750"/>
            <a:chOff x="311704" y="5684090"/>
            <a:chExt cx="8554504" cy="1047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DB27975-959D-0C4C-8395-F2266DDED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970858" y="5803153"/>
              <a:ext cx="895350" cy="8096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440A616-E0BE-0F44-B3CA-AA50490C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1704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46616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E329DE-90DD-854E-A374-3823A1410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035957"/>
            <a:ext cx="9144000" cy="47860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D34374-30FC-054C-8E78-1172D8F7EC03}"/>
              </a:ext>
            </a:extLst>
          </p:cNvPr>
          <p:cNvGrpSpPr/>
          <p:nvPr/>
        </p:nvGrpSpPr>
        <p:grpSpPr>
          <a:xfrm>
            <a:off x="311704" y="5684090"/>
            <a:ext cx="8554504" cy="1047750"/>
            <a:chOff x="311704" y="5684090"/>
            <a:chExt cx="8554504" cy="10477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210365D-5117-4144-8943-C6CE47EFE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970858" y="5803153"/>
              <a:ext cx="8953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2A15CF8-DFE0-DF46-A8FA-E2CBFDA7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1704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563413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BC4CD1-4516-D148-A5A8-9D196DC0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1" y="1067639"/>
            <a:ext cx="9158841" cy="46164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378FDF3-3E89-264C-91F8-6236A6B4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79" y="0"/>
            <a:ext cx="8229600" cy="1143000"/>
          </a:xfrm>
        </p:spPr>
        <p:txBody>
          <a:bodyPr/>
          <a:lstStyle/>
          <a:p>
            <a:r>
              <a:rPr lang="en-GB" sz="4000" dirty="0"/>
              <a:t>Cumulative achievement of standards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2717FA-3FE7-E747-8C94-23F8E92A79F5}"/>
              </a:ext>
            </a:extLst>
          </p:cNvPr>
          <p:cNvGrpSpPr/>
          <p:nvPr/>
        </p:nvGrpSpPr>
        <p:grpSpPr>
          <a:xfrm>
            <a:off x="311704" y="5684090"/>
            <a:ext cx="8554504" cy="1047750"/>
            <a:chOff x="311704" y="5684090"/>
            <a:chExt cx="8554504" cy="10477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25D6189-608F-324A-8E3B-4D06BE57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970858" y="5803153"/>
              <a:ext cx="895350" cy="8096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869EF18-591A-D740-8634-959C98C9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1704" y="5684090"/>
              <a:ext cx="933450" cy="104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56375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1024643"/>
            <a:ext cx="110783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3894843"/>
            <a:ext cx="110783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E0B920-E182-E54C-9E52-49E2A9C6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982"/>
            <a:ext cx="9144000" cy="4005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A33B77C-DD60-BD4B-8FE1-42B22368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z="4000" dirty="0"/>
              <a:t>Median length of total hospital stay</a:t>
            </a:r>
          </a:p>
        </p:txBody>
      </p:sp>
    </p:spTree>
    <p:extLst>
      <p:ext uri="{BB962C8B-B14F-4D97-AF65-F5344CB8AC3E}">
        <p14:creationId xmlns:p14="http://schemas.microsoft.com/office/powerpoint/2010/main" xmlns="" val="292858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7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063" y="571500"/>
            <a:ext cx="30591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GB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  <a:p>
            <a:pPr>
              <a:defRPr/>
            </a:pPr>
            <a:endParaRPr lang="en-GB" b="1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  <a:p>
            <a:pPr>
              <a:defRPr/>
            </a:pPr>
            <a:endParaRPr lang="en-GB" b="1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900" y="4786313"/>
            <a:ext cx="19685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Family/Carers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5125" y="2428875"/>
            <a:ext cx="8286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TSSU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00563" y="2565400"/>
            <a:ext cx="165893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Paramedics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43213" y="2276475"/>
            <a:ext cx="10604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A &amp; 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59563" y="3068638"/>
            <a:ext cx="18256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Anaesthetics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57750" y="4214813"/>
            <a:ext cx="11176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Porters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7088" y="5732463"/>
            <a:ext cx="18272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Theatre staff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0063" y="4786313"/>
            <a:ext cx="20415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Radiographers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81400" y="3300413"/>
            <a:ext cx="18383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Nursing Staff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57938" y="4286250"/>
            <a:ext cx="25447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Care of the elderly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5750" y="3929063"/>
            <a:ext cx="218598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Acute Medicine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19475" y="5661025"/>
            <a:ext cx="23050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Physiotherapists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5288" y="2852738"/>
            <a:ext cx="35004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Occupational therapists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8625" y="2286000"/>
            <a:ext cx="7985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SALT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00788" y="5445125"/>
            <a:ext cx="20113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Social services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43063" y="2071688"/>
            <a:ext cx="54451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GP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8963" y="6122988"/>
            <a:ext cx="3233737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Orthopaedic surgeon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3850" y="2060575"/>
            <a:ext cx="8496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3467" y="260350"/>
            <a:ext cx="78417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Hip Fracture </a:t>
            </a:r>
            <a:r>
              <a:rPr lang="mr-IN" sz="4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–</a:t>
            </a:r>
            <a:r>
              <a:rPr lang="en-US" sz="40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“A Tracer Condition for Multi-disciplinary Care” </a:t>
            </a:r>
            <a:r>
              <a:rPr lang="en-US" sz="24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JD Hutchison</a:t>
            </a:r>
          </a:p>
        </p:txBody>
      </p:sp>
    </p:spTree>
    <p:extLst>
      <p:ext uri="{BB962C8B-B14F-4D97-AF65-F5344CB8AC3E}">
        <p14:creationId xmlns:p14="http://schemas.microsoft.com/office/powerpoint/2010/main" xmlns="" val="4119519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3">
            <a:extLst>
              <a:ext uri="{FF2B5EF4-FFF2-40B4-BE49-F238E27FC236}">
                <a16:creationId xmlns:a16="http://schemas.microsoft.com/office/drawing/2014/main" xmlns="" id="{E1E3C880-FD55-8140-BBB5-B7E425DC8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17065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pic>
        <p:nvPicPr>
          <p:cNvPr id="112644" name="Picture 8" descr="Screen Shot 2014-03-27 at 15.07.00.png">
            <a:extLst>
              <a:ext uri="{FF2B5EF4-FFF2-40B4-BE49-F238E27FC236}">
                <a16:creationId xmlns:a16="http://schemas.microsoft.com/office/drawing/2014/main" xmlns="" id="{B1AA408E-6501-A048-8EFF-9E26EB87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5913" y="1506857"/>
            <a:ext cx="8388350" cy="476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DE7380A-3505-0441-BC79-4ED7AE52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180975"/>
            <a:ext cx="8229600" cy="1143000"/>
          </a:xfrm>
        </p:spPr>
        <p:txBody>
          <a:bodyPr/>
          <a:lstStyle/>
          <a:p>
            <a:r>
              <a:rPr lang="en-GB" dirty="0"/>
              <a:t>30 day survival - 2013</a:t>
            </a:r>
          </a:p>
        </p:txBody>
      </p:sp>
    </p:spTree>
    <p:extLst>
      <p:ext uri="{BB962C8B-B14F-4D97-AF65-F5344CB8AC3E}">
        <p14:creationId xmlns:p14="http://schemas.microsoft.com/office/powerpoint/2010/main" xmlns="" val="1566076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30 day mortality - 2016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9312"/>
            <a:ext cx="8578312" cy="49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968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F5F14E-9BAC-6243-8024-32C213B837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839899"/>
            <a:ext cx="9144000" cy="4814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9A69BA-77D6-C543-8189-1E2C4A12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30 day mortality – 2017</a:t>
            </a:r>
          </a:p>
        </p:txBody>
      </p:sp>
    </p:spTree>
    <p:extLst>
      <p:ext uri="{BB962C8B-B14F-4D97-AF65-F5344CB8AC3E}">
        <p14:creationId xmlns:p14="http://schemas.microsoft.com/office/powerpoint/2010/main" xmlns="" val="645109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0228927"/>
              </p:ext>
            </p:extLst>
          </p:nvPr>
        </p:nvGraphicFramePr>
        <p:xfrm>
          <a:off x="412416" y="533375"/>
          <a:ext cx="8388684" cy="5443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2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8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7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3179549227"/>
                    </a:ext>
                  </a:extLst>
                </a:gridCol>
              </a:tblGrid>
              <a:tr h="5928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Criterion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SHFA</a:t>
                      </a:r>
                      <a:r>
                        <a:rPr lang="en-US" sz="2400" b="1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2013</a:t>
                      </a:r>
                      <a:endParaRPr lang="en-US" sz="2400" b="1" u="none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SHFA 2017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 b="1" u="none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hour ED transfer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80%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Theatre within 36 hours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65%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71 %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Falls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97%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Cognitive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95%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Bone protection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Physiotherapy by day 1 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65%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293204063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Cemented hemi-arthroplasty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456618081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Mobilised by day 1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74%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3058941246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CoE assessment 72 hours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78%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Nutrition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84%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2680325792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30 day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original residence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60%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Length of stay (overall)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22 days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18 days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30 day mortality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7.1%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8620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2974500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81224357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5FF79F-3D3E-044F-9F6B-739645BC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71" y="549594"/>
            <a:ext cx="7585509" cy="4317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64D1B7-1AF5-374E-8DE2-2DE1AB4DD2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5271" y="549594"/>
            <a:ext cx="1543050" cy="1160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6F8DD8-97E9-AC41-8C07-EDC100FF84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65250" y="4988972"/>
            <a:ext cx="1631950" cy="14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784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3694035"/>
              </p:ext>
            </p:extLst>
          </p:nvPr>
        </p:nvGraphicFramePr>
        <p:xfrm>
          <a:off x="412416" y="533375"/>
          <a:ext cx="8388684" cy="5443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2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8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7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3179549227"/>
                    </a:ext>
                  </a:extLst>
                </a:gridCol>
              </a:tblGrid>
              <a:tr h="5928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Criterion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SHFA</a:t>
                      </a:r>
                      <a:r>
                        <a:rPr lang="en-US" sz="2400" b="1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2013</a:t>
                      </a:r>
                      <a:endParaRPr lang="en-US" sz="2400" b="1" u="none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SHFA 2017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NHFD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hour ED transfer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80%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40%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Theatre within 36 hours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65%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71 %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Falls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97%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96%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Cognitive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95%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94%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Bone protection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96%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Physiotherapy by day 1 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65%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94%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293204063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Cemented hemi-arthroplasty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86%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456618081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Mobilised by day 1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74%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77%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3058941246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CoE assessment 72 hours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78%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89%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Nutrition assessment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70%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84%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85%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2680325792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30 day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original residence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50%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60%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67% (4 months)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Length of stay (overall)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22 days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18 days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21 days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934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30 day mortality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9%</a:t>
                      </a: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7.1%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6.8%</a:t>
                      </a: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8620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80" marB="34280"/>
                </a:tc>
                <a:extLst>
                  <a:ext uri="{0D108BD9-81ED-4DB2-BD59-A6C34878D82A}">
                    <a16:rowId xmlns:a16="http://schemas.microsoft.com/office/drawing/2014/main" xmlns="" val="2974500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9032790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218E5-F8D1-BE41-96CA-E289A37A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C6B30B-9774-4D44-936C-EADE1898E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LoS reduced from 22 days to 18 days (18%).</a:t>
            </a:r>
          </a:p>
          <a:p>
            <a:r>
              <a:rPr lang="en-GB" dirty="0"/>
              <a:t>90 000 bed days saved over last 3 years</a:t>
            </a:r>
          </a:p>
          <a:p>
            <a:r>
              <a:rPr lang="en-GB" dirty="0"/>
              <a:t>£45 million potential cost saving.</a:t>
            </a:r>
          </a:p>
          <a:p>
            <a:r>
              <a:rPr lang="en-GB" dirty="0"/>
              <a:t>Mortality fallen by 22%.</a:t>
            </a:r>
          </a:p>
          <a:p>
            <a:r>
              <a:rPr lang="en-GB" dirty="0"/>
              <a:t>150 lives per year saved.</a:t>
            </a:r>
          </a:p>
          <a:p>
            <a:r>
              <a:rPr lang="en-GB" dirty="0"/>
              <a:t>Over 80% seen by CoE within 72 hours.</a:t>
            </a:r>
          </a:p>
          <a:p>
            <a:r>
              <a:rPr lang="en-GB" dirty="0"/>
              <a:t>Continues to be unexplained variation in practice.</a:t>
            </a:r>
          </a:p>
        </p:txBody>
      </p:sp>
    </p:spTree>
    <p:extLst>
      <p:ext uri="{BB962C8B-B14F-4D97-AF65-F5344CB8AC3E}">
        <p14:creationId xmlns:p14="http://schemas.microsoft.com/office/powerpoint/2010/main" xmlns="" val="3043151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 descr="Screen Shot 2016-08-17 at 20.2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66875" y="0"/>
            <a:ext cx="570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209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6D51A9-48E5-8E41-B698-FC15AA714DD7}"/>
              </a:ext>
            </a:extLst>
          </p:cNvPr>
          <p:cNvSpPr txBox="1"/>
          <p:nvPr/>
        </p:nvSpPr>
        <p:spPr>
          <a:xfrm>
            <a:off x="653143" y="600892"/>
            <a:ext cx="8033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incidence of hip fracture has fallen consistently over the last 16 years in the female population.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This is likely due to bone health interventions.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Male incidence is unchanged.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Despite fall in incidence the number of hip fractures has actually increased by 10% since 1999.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Further significant increase will occur from 2018 onwards.</a:t>
            </a:r>
          </a:p>
        </p:txBody>
      </p:sp>
    </p:spTree>
    <p:extLst>
      <p:ext uri="{BB962C8B-B14F-4D97-AF65-F5344CB8AC3E}">
        <p14:creationId xmlns:p14="http://schemas.microsoft.com/office/powerpoint/2010/main" xmlns="" val="836870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4E8C79-1438-6348-8222-FEB22F8BA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481" y="461182"/>
            <a:ext cx="9186065" cy="58863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5CC8EA5-DC2A-5141-8BA9-1153CDD06FA0}"/>
              </a:ext>
            </a:extLst>
          </p:cNvPr>
          <p:cNvCxnSpPr/>
          <p:nvPr/>
        </p:nvCxnSpPr>
        <p:spPr>
          <a:xfrm>
            <a:off x="2407920" y="4602480"/>
            <a:ext cx="9296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5AF5D32-EBD9-734B-9F77-7A97F00C15F0}"/>
              </a:ext>
            </a:extLst>
          </p:cNvPr>
          <p:cNvCxnSpPr>
            <a:cxnSpLocks/>
          </p:cNvCxnSpPr>
          <p:nvPr/>
        </p:nvCxnSpPr>
        <p:spPr>
          <a:xfrm>
            <a:off x="3535680" y="4267200"/>
            <a:ext cx="975360" cy="137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6647D01-D95D-5747-B850-FF138F943AFC}"/>
              </a:ext>
            </a:extLst>
          </p:cNvPr>
          <p:cNvCxnSpPr>
            <a:cxnSpLocks/>
          </p:cNvCxnSpPr>
          <p:nvPr/>
        </p:nvCxnSpPr>
        <p:spPr>
          <a:xfrm>
            <a:off x="4648200" y="3672840"/>
            <a:ext cx="1021080" cy="2590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41F4C9F-5346-D643-9F15-48AF06B3CE1E}"/>
              </a:ext>
            </a:extLst>
          </p:cNvPr>
          <p:cNvCxnSpPr>
            <a:cxnSpLocks/>
          </p:cNvCxnSpPr>
          <p:nvPr/>
        </p:nvCxnSpPr>
        <p:spPr>
          <a:xfrm>
            <a:off x="5775960" y="2788920"/>
            <a:ext cx="1066800" cy="3962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F3EE784-F18C-794E-9F05-B6A220BD8219}"/>
              </a:ext>
            </a:extLst>
          </p:cNvPr>
          <p:cNvCxnSpPr>
            <a:cxnSpLocks/>
          </p:cNvCxnSpPr>
          <p:nvPr/>
        </p:nvCxnSpPr>
        <p:spPr>
          <a:xfrm>
            <a:off x="6949440" y="1844040"/>
            <a:ext cx="1036320" cy="487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2B0486C-F411-FA4E-BB46-E9176E1F4730}"/>
              </a:ext>
            </a:extLst>
          </p:cNvPr>
          <p:cNvCxnSpPr/>
          <p:nvPr/>
        </p:nvCxnSpPr>
        <p:spPr>
          <a:xfrm>
            <a:off x="1264920" y="4838253"/>
            <a:ext cx="9296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0A726F7-D160-9B42-BADD-251CE1E884A5}"/>
              </a:ext>
            </a:extLst>
          </p:cNvPr>
          <p:cNvCxnSpPr/>
          <p:nvPr/>
        </p:nvCxnSpPr>
        <p:spPr>
          <a:xfrm>
            <a:off x="2407920" y="4770120"/>
            <a:ext cx="9296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2BD7CDD-F431-8649-88A6-8BE27CAA9DA5}"/>
              </a:ext>
            </a:extLst>
          </p:cNvPr>
          <p:cNvCxnSpPr/>
          <p:nvPr/>
        </p:nvCxnSpPr>
        <p:spPr>
          <a:xfrm>
            <a:off x="3535680" y="4602480"/>
            <a:ext cx="9296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4C704BF-19CD-4349-B4BC-9EEC638D52B3}"/>
              </a:ext>
            </a:extLst>
          </p:cNvPr>
          <p:cNvCxnSpPr/>
          <p:nvPr/>
        </p:nvCxnSpPr>
        <p:spPr>
          <a:xfrm>
            <a:off x="4648200" y="4358640"/>
            <a:ext cx="9296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CCC5708-340E-FA4D-A25D-E56FDDBDA072}"/>
              </a:ext>
            </a:extLst>
          </p:cNvPr>
          <p:cNvCxnSpPr/>
          <p:nvPr/>
        </p:nvCxnSpPr>
        <p:spPr>
          <a:xfrm>
            <a:off x="5844540" y="3901440"/>
            <a:ext cx="9296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EAB453E-42E9-C246-8D8F-5FDDE45838BF}"/>
              </a:ext>
            </a:extLst>
          </p:cNvPr>
          <p:cNvCxnSpPr/>
          <p:nvPr/>
        </p:nvCxnSpPr>
        <p:spPr>
          <a:xfrm>
            <a:off x="7002780" y="3200400"/>
            <a:ext cx="9296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51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>
                <a:solidFill>
                  <a:srgbClr val="000000"/>
                </a:solidFill>
                <a:latin typeface="Arial" charset="0"/>
                <a:cs typeface="+mj-cs"/>
              </a:rPr>
              <a:t>Scottish population 1911 - 2031</a:t>
            </a:r>
          </a:p>
        </p:txBody>
      </p:sp>
      <p:pic>
        <p:nvPicPr>
          <p:cNvPr id="44034" name="Picture 1" descr="Screen Shot 2014-03-25 at 17.17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61087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521592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>
                <a:solidFill>
                  <a:srgbClr val="000000"/>
                </a:solidFill>
                <a:latin typeface="Arial" charset="0"/>
                <a:cs typeface="+mj-cs"/>
              </a:rPr>
              <a:t>Scottish population 1911 - 2031</a:t>
            </a:r>
          </a:p>
        </p:txBody>
      </p:sp>
      <p:pic>
        <p:nvPicPr>
          <p:cNvPr id="46082" name="Picture 1" descr="Screen Shot 2014-03-25 at 17.18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69766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26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>
                <a:solidFill>
                  <a:srgbClr val="000000"/>
                </a:solidFill>
                <a:latin typeface="Arial" charset="0"/>
                <a:cs typeface="+mj-cs"/>
              </a:rPr>
              <a:t>Scottish population 1911 - 2031</a:t>
            </a:r>
          </a:p>
        </p:txBody>
      </p:sp>
      <p:pic>
        <p:nvPicPr>
          <p:cNvPr id="48130" name="Picture 3" descr="Screen Shot 2014-03-25 at 17.1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8888" y="1196975"/>
            <a:ext cx="6481762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712980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14939</TotalTime>
  <Words>770</Words>
  <Application>Microsoft Office PowerPoint</Application>
  <PresentationFormat>On-screen Show (4:3)</PresentationFormat>
  <Paragraphs>217</Paragraphs>
  <Slides>47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Hip Fractures:  A Scottish perspective </vt:lpstr>
      <vt:lpstr>  </vt:lpstr>
      <vt:lpstr>Slide 4</vt:lpstr>
      <vt:lpstr>Slide 5</vt:lpstr>
      <vt:lpstr>Slide 6</vt:lpstr>
      <vt:lpstr>Scottish population 1911 - 2031</vt:lpstr>
      <vt:lpstr>Scottish population 1911 - 2031</vt:lpstr>
      <vt:lpstr>Scottish population 1911 - 2031</vt:lpstr>
      <vt:lpstr>Scottish population 1911 - 2031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Time in Emergency Department</vt:lpstr>
      <vt:lpstr>Time to Surgery</vt:lpstr>
      <vt:lpstr>30/120 Day Mortality</vt:lpstr>
      <vt:lpstr>Slide 21</vt:lpstr>
      <vt:lpstr>Slide 22</vt:lpstr>
      <vt:lpstr>Slide 23</vt:lpstr>
      <vt:lpstr>Slide 24</vt:lpstr>
      <vt:lpstr>Mortality after hip fracture.</vt:lpstr>
      <vt:lpstr>Marginal Gains</vt:lpstr>
      <vt:lpstr>Slide 27</vt:lpstr>
      <vt:lpstr>Slide 28</vt:lpstr>
      <vt:lpstr>Slide 29</vt:lpstr>
      <vt:lpstr>Slide 30</vt:lpstr>
      <vt:lpstr>Slide 31</vt:lpstr>
      <vt:lpstr>Complication Reporting/Outlier Identification</vt:lpstr>
      <vt:lpstr>Website</vt:lpstr>
      <vt:lpstr>Quarterly Spotlight</vt:lpstr>
      <vt:lpstr>Patient Information</vt:lpstr>
      <vt:lpstr>Are we making a difference?</vt:lpstr>
      <vt:lpstr>Slide 37</vt:lpstr>
      <vt:lpstr>Cumulative achievement of standards</vt:lpstr>
      <vt:lpstr>Median length of total hospital stay</vt:lpstr>
      <vt:lpstr>30 day survival - 2013</vt:lpstr>
      <vt:lpstr>30 day mortality - 2016</vt:lpstr>
      <vt:lpstr>30 day mortality – 2017</vt:lpstr>
      <vt:lpstr>Slide 43</vt:lpstr>
      <vt:lpstr>Slide 44</vt:lpstr>
      <vt:lpstr>Slide 45</vt:lpstr>
      <vt:lpstr>Summary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Scottish Hip Fracture Database Summary and treatment pathways</dc:title>
  <dc:creator>Graeme Holt</dc:creator>
  <cp:lastModifiedBy>hazeld03</cp:lastModifiedBy>
  <cp:revision>453</cp:revision>
  <dcterms:created xsi:type="dcterms:W3CDTF">2016-03-26T18:28:00Z</dcterms:created>
  <dcterms:modified xsi:type="dcterms:W3CDTF">2019-02-07T12:37:30Z</dcterms:modified>
</cp:coreProperties>
</file>